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Routine 1 uses this slide on its own. Routines 2 and 3 use Slides 1, 2 and 3.</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this slide after any routine to connect the conversation to the UDL Guidelines and Considerations.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737360" y="384048"/>
            <a:ext cx="8686800" cy="1097280"/>
          </a:xfrm>
        </p:spPr>
        <p:txBody>
          <a:bodyPr wrap="square" anchor="ctr"/>
          <a:lstStyle/>
          <a:p>
            <a:pPr algn="ctr"/>
            <a:r>
              <a:rPr sz="3400" b="1" lang="en-GB">
                <a:solidFill>
                  <a:srgbClr val="14324E"/>
                </a:solidFill>
                <a:latin typeface="Atkinson Hyperlegible"/>
              </a:rPr>
              <a:t>BARRIER EXAMPLE</a:t>
            </a:r>
          </a:p>
        </p:txBody>
      </p:sp>
      <p:sp>
        <p:nvSpPr>
          <p:cNvPr id="3" name="Slide frame">
            <a:extLst>
              <a:ext uri="{C183D7F6-B498-43B3-948B-1728B52AA6E4}">
                <ns2:decorative xmlns:ns2="http://schemas.microsoft.com/office/drawing/2017/decorative" val="1"/>
              </a:ext>
            </a:extLst>
          </p:cNvPr>
          <p:cNvSpPr/>
          <p:nvPr/>
        </p:nvSpPr>
        <p:spPr>
          <a:xfrm>
            <a:off x="164592" y="164592"/>
            <a:ext cx="11859768" cy="6528816"/>
          </a:xfrm>
          <a:prstGeom prst="rect">
            <a:avLst/>
          </a:prstGeom>
          <a:noFill/>
          <a:ln w="57150">
            <a:solidFill>
              <a:srgbClr val="145DA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Example box">
            <a:extLst>
              <a:ext uri="{C183D7F6-B498-43B3-948B-1728B52AA6E4}">
                <ns5:decorative xmlns:ns5="http://schemas.microsoft.com/office/drawing/2017/decorative" val="1"/>
              </a:ext>
            </a:extLst>
          </p:cNvPr>
          <p:cNvSpPr/>
          <p:nvPr/>
        </p:nvSpPr>
        <p:spPr>
          <a:xfrm>
            <a:off x="685800" y="1691640"/>
            <a:ext cx="10817352" cy="4297680"/>
          </a:xfrm>
          <a:prstGeom prst="rect">
            <a:avLst/>
          </a:prstGeom>
          <a:solidFill>
            <a:srgbClr val="FFFFFF"/>
          </a:solidFill>
          <a:ln w="50800">
            <a:solidFill>
              <a:srgbClr val="8EC5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ntent"/>
          <p:cNvSpPr txBox="1"/>
          <p:nvPr/>
        </p:nvSpPr>
        <p:spPr>
          <a:xfrm>
            <a:off x="1234440" y="2130552"/>
            <a:ext cx="9720072" cy="3419856"/>
          </a:xfrm>
          <a:prstGeom prst="rect">
            <a:avLst/>
          </a:prstGeom>
          <a:noFill/>
        </p:spPr>
        <p:txBody>
          <a:bodyPr wrap="square" anchor="ctr">
            <a:spAutoFit/>
          </a:bodyPr>
          <a:lstStyle/>
          <a:p>
            <a:pPr algn="ctr">
              <a:spcAft>
                <a:spcPts val="0"/>
              </a:spcAft>
            </a:pPr>
            <a:r>
              <a:rPr sz="4000" b="1" lang="en-GB">
                <a:solidFill>
                  <a:srgbClr val="14324E"/>
                </a:solidFill>
                <a:latin typeface="Atkinson Hyperlegible"/>
              </a:rPr>
              <a:t>Explanations that deliver information to learners in extended blocks without pauses (in class)</a:t>
            </a:r>
          </a:p>
        </p:txBody>
      </p:sp>
      <p:sp>
        <p:nvSpPr>
          <p:cNvPr id="5" name="Footer"/>
          <p:cNvSpPr txBox="1"/>
          <p:nvPr/>
        </p:nvSpPr>
        <p:spPr>
          <a:xfrm>
            <a:off x="685800" y="6199632"/>
            <a:ext cx="9966960" cy="329184"/>
          </a:xfrm>
          <a:prstGeom prst="rect">
            <a:avLst/>
          </a:prstGeom>
          <a:noFill/>
        </p:spPr>
        <p:txBody>
          <a:bodyPr wrap="square">
            <a:spAutoFit/>
          </a:bodyPr>
          <a:lstStyle/>
          <a:p>
            <a:pPr>
              <a:spcAft>
                <a:spcPts val="0"/>
              </a:spcAft>
            </a:pPr>
            <a:r>
              <a:rPr sz="1050" b="0" lang="en-GB">
                <a:solidFill>
                  <a:srgbClr val="4A4A4A"/>
                </a:solidFill>
                <a:latin typeface="Atkinson Hyperlegible"/>
              </a:rPr>
              <a:t>Beth Stark, Educator and Consultant · Inclusive Learning Systems · UDL · Accessibility · © Beth Stark · CC BY-NC 4.0 · bethstark.org</a:t>
            </a:r>
          </a:p>
        </p:txBody>
      </p:sp>
      <p:sp>
        <p:nvSpPr>
          <p:cNvPr id="6" name="Slide number"/>
          <p:cNvSpPr txBox="1"/>
          <p:nvPr/>
        </p:nvSpPr>
        <p:spPr>
          <a:xfrm>
            <a:off x="10698480" y="6199632"/>
            <a:ext cx="804672" cy="329184"/>
          </a:xfrm>
          <a:prstGeom prst="rect">
            <a:avLst/>
          </a:prstGeom>
          <a:noFill/>
        </p:spPr>
        <p:txBody>
          <a:bodyPr wrap="none">
            <a:spAutoFit/>
          </a:bodyPr>
          <a:lstStyle/>
          <a:p>
            <a:pPr algn="r">
              <a:spcAft>
                <a:spcPts val="0"/>
              </a:spcAft>
            </a:pPr>
            <a:r>
              <a:rPr sz="1200" b="1" lang="en-GB">
                <a:solidFill>
                  <a:srgbClr val="14324E"/>
                </a:solidFill>
                <a:latin typeface="Atkinson Hyperlegible"/>
              </a:rPr>
              <a:t>1</a:t>
            </a:r>
          </a:p>
        </p:txBody>
      </p:sp>
      <p:pic>
        <p:nvPicPr>
          <p:cNvPr id="4" name="Beth Stark logo" descr="Beth Stark logo"/>
          <p:cNvPicPr>
            <a:picLocks noChangeAspect="1"/>
          </p:cNvPicPr>
          <p:nvPr/>
        </p:nvPicPr>
        <p:blipFill>
          <a:blip r:embed="rId2"/>
          <a:stretch>
            <a:fillRect/>
          </a:stretch>
        </p:blipFill>
        <p:spPr>
          <a:xfrm>
            <a:off x="10625328" y="329184"/>
            <a:ext cx="1188720" cy="11887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737360" y="384048"/>
            <a:ext cx="8686800" cy="1097280"/>
          </a:xfrm>
        </p:spPr>
        <p:txBody>
          <a:bodyPr wrap="square" anchor="ctr"/>
          <a:lstStyle/>
          <a:p>
            <a:pPr algn="ctr"/>
            <a:r>
              <a:rPr sz="3400" b="1" lang="en-GB">
                <a:solidFill>
                  <a:srgbClr val="14324E"/>
                </a:solidFill>
                <a:latin typeface="Atkinson Hyperlegible"/>
              </a:rPr>
              <a:t>BARRIER CLUE EXAMPLES</a:t>
            </a:r>
          </a:p>
        </p:txBody>
      </p:sp>
      <p:sp>
        <p:nvSpPr>
          <p:cNvPr id="3" name="Slide frame">
            <a:extLst>
              <a:ext uri="{C183D7F6-B498-43B3-948B-1728B52AA6E4}">
                <ns2:decorative xmlns:ns2="http://schemas.microsoft.com/office/drawing/2017/decorative" val="1"/>
              </a:ext>
            </a:extLst>
          </p:cNvPr>
          <p:cNvSpPr/>
          <p:nvPr/>
        </p:nvSpPr>
        <p:spPr>
          <a:xfrm>
            <a:off x="164592" y="164592"/>
            <a:ext cx="11859768" cy="6528816"/>
          </a:xfrm>
          <a:prstGeom prst="rect">
            <a:avLst/>
          </a:prstGeom>
          <a:noFill/>
          <a:ln w="57150">
            <a:solidFill>
              <a:srgbClr val="145DA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lues box">
            <a:extLst>
              <a:ext uri="{C183D7F6-B498-43B3-948B-1728B52AA6E4}">
                <ns5:decorative xmlns:ns5="http://schemas.microsoft.com/office/drawing/2017/decorative" val="1"/>
              </a:ext>
            </a:extLst>
          </p:cNvPr>
          <p:cNvSpPr/>
          <p:nvPr/>
        </p:nvSpPr>
        <p:spPr>
          <a:xfrm>
            <a:off x="685800" y="1691640"/>
            <a:ext cx="10817352" cy="4297680"/>
          </a:xfrm>
          <a:prstGeom prst="rect">
            <a:avLst/>
          </a:prstGeom>
          <a:solidFill>
            <a:srgbClr val="FFFFFF"/>
          </a:solidFill>
          <a:ln w="50800">
            <a:solidFill>
              <a:srgbClr val="FAD0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ntent"/>
          <p:cNvSpPr txBox="1"/>
          <p:nvPr/>
        </p:nvSpPr>
        <p:spPr>
          <a:xfrm>
            <a:off x="960120" y="1911096"/>
            <a:ext cx="10268712" cy="3858768"/>
          </a:xfrm>
          <a:prstGeom prst="rect">
            <a:avLst/>
          </a:prstGeom>
          <a:noFill/>
        </p:spPr>
        <p:txBody>
          <a:bodyPr wrap="square">
            <a:spAutoFit/>
          </a:bodyPr>
          <a:lstStyle/>
          <a:p>
            <a:pPr>
              <a:spcAft>
                <a:spcPts val="1000"/>
              </a:spcAft>
            </a:pPr>
            <a:r>
              <a:rPr sz="2200" b="1" lang="en-GB">
                <a:solidFill>
                  <a:srgbClr val="14324E"/>
                </a:solidFill>
                <a:latin typeface="Atkinson Hyperlegible"/>
              </a:rPr>
              <a:t>You may observe learners who…</a:t>
            </a:r>
          </a:p>
          <a:p>
            <a:pPr marL="310896" indent="-310896">
              <a:spcAft>
                <a:spcPts val="900"/>
              </a:spcAft>
              <a:buChar char="•"/>
            </a:pPr>
            <a:r>
              <a:rPr sz="1900" b="0" lang="en-GB">
                <a:solidFill>
                  <a:srgbClr val="333333"/>
                </a:solidFill>
                <a:latin typeface="Atkinson Hyperlegible"/>
              </a:rPr>
              <a:t>…find it challenging to stay engaged or lose focus during lengthy explanations, suggesting the design may not yet build in enough variation or pause.</a:t>
            </a:r>
          </a:p>
          <a:p>
            <a:pPr marL="310896" indent="-310896">
              <a:spcAft>
                <a:spcPts val="900"/>
              </a:spcAft>
              <a:buChar char="•"/>
            </a:pPr>
            <a:r>
              <a:rPr sz="1900" b="0" lang="en-GB">
                <a:solidFill>
                  <a:srgbClr val="333333"/>
                </a:solidFill>
                <a:latin typeface="Atkinson Hyperlegible"/>
              </a:rPr>
              <a:t>…retain only the first or last point shared, possibly reflecting that they find it challenging to hold multiple pieces of information at once and the design provided no structured pause to consolidate.</a:t>
            </a:r>
          </a:p>
          <a:p>
            <a:pPr marL="310896" indent="-310896">
              <a:spcAft>
                <a:spcPts val="900"/>
              </a:spcAft>
              <a:buChar char="•"/>
            </a:pPr>
            <a:r>
              <a:rPr sz="1900" b="0" lang="en-GB">
                <a:solidFill>
                  <a:srgbClr val="333333"/>
                </a:solidFill>
                <a:latin typeface="Atkinson Hyperlegible"/>
              </a:rPr>
              <a:t>…show visible disengagement within two to three minutes of uninterrupted verbal delivery, which may reflect that they find sustained focus challenging and the design builds in no variation.</a:t>
            </a:r>
          </a:p>
          <a:p>
            <a:pPr marL="310896" indent="-310896">
              <a:spcAft>
                <a:spcPts val="900"/>
              </a:spcAft>
              <a:buChar char="•"/>
            </a:pPr>
            <a:r>
              <a:rPr sz="1900" b="0" lang="en-GB">
                <a:solidFill>
                  <a:srgbClr val="333333"/>
                </a:solidFill>
                <a:latin typeface="Atkinson Hyperlegible"/>
              </a:rPr>
              <a:t>…become disconnected from the content when it is only accessible through the language of instruction and the design offers no pause point or alternative entry.</a:t>
            </a:r>
          </a:p>
        </p:txBody>
      </p:sp>
      <p:sp>
        <p:nvSpPr>
          <p:cNvPr id="5" name="Footer"/>
          <p:cNvSpPr txBox="1"/>
          <p:nvPr/>
        </p:nvSpPr>
        <p:spPr>
          <a:xfrm>
            <a:off x="685800" y="6199632"/>
            <a:ext cx="9966960" cy="329184"/>
          </a:xfrm>
          <a:prstGeom prst="rect">
            <a:avLst/>
          </a:prstGeom>
          <a:noFill/>
        </p:spPr>
        <p:txBody>
          <a:bodyPr wrap="square">
            <a:spAutoFit/>
          </a:bodyPr>
          <a:lstStyle/>
          <a:p>
            <a:pPr>
              <a:spcAft>
                <a:spcPts val="0"/>
              </a:spcAft>
            </a:pPr>
            <a:r>
              <a:rPr sz="1050" b="0" lang="en-GB">
                <a:solidFill>
                  <a:srgbClr val="4A4A4A"/>
                </a:solidFill>
                <a:latin typeface="Atkinson Hyperlegible"/>
              </a:rPr>
              <a:t>Beth Stark, Educator and Consultant · Inclusive Learning Systems · UDL · Accessibility · © Beth Stark · CC BY-NC 4.0 · bethstark.org</a:t>
            </a:r>
          </a:p>
        </p:txBody>
      </p:sp>
      <p:sp>
        <p:nvSpPr>
          <p:cNvPr id="6" name="Slide number"/>
          <p:cNvSpPr txBox="1"/>
          <p:nvPr/>
        </p:nvSpPr>
        <p:spPr>
          <a:xfrm>
            <a:off x="10698480" y="6199632"/>
            <a:ext cx="804672" cy="329184"/>
          </a:xfrm>
          <a:prstGeom prst="rect">
            <a:avLst/>
          </a:prstGeom>
          <a:noFill/>
        </p:spPr>
        <p:txBody>
          <a:bodyPr wrap="none">
            <a:spAutoFit/>
          </a:bodyPr>
          <a:lstStyle/>
          <a:p>
            <a:pPr algn="r">
              <a:spcAft>
                <a:spcPts val="0"/>
              </a:spcAft>
            </a:pPr>
            <a:r>
              <a:rPr sz="1200" b="1" lang="en-GB">
                <a:solidFill>
                  <a:srgbClr val="14324E"/>
                </a:solidFill>
                <a:latin typeface="Atkinson Hyperlegible"/>
              </a:rPr>
              <a:t>2</a:t>
            </a:r>
          </a:p>
        </p:txBody>
      </p:sp>
      <p:pic>
        <p:nvPicPr>
          <p:cNvPr id="4" name="Beth Stark logo" descr="Beth Stark logo"/>
          <p:cNvPicPr>
            <a:picLocks noChangeAspect="1"/>
          </p:cNvPicPr>
          <p:nvPr/>
        </p:nvPicPr>
        <p:blipFill>
          <a:blip r:embed="rId2"/>
          <a:stretch>
            <a:fillRect/>
          </a:stretch>
        </p:blipFill>
        <p:spPr>
          <a:xfrm>
            <a:off x="10625328" y="329184"/>
            <a:ext cx="1188720" cy="118872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737360" y="384048"/>
            <a:ext cx="8686800" cy="1097280"/>
          </a:xfrm>
        </p:spPr>
        <p:txBody>
          <a:bodyPr wrap="square" anchor="ctr"/>
          <a:lstStyle/>
          <a:p>
            <a:pPr algn="ctr"/>
            <a:r>
              <a:rPr sz="2800" b="1" lang="en-GB">
                <a:solidFill>
                  <a:srgbClr val="14324E"/>
                </a:solidFill>
                <a:latin typeface="Atkinson Hyperlegible"/>
              </a:rPr>
              <a:t>POSSIBILITIES FOR REDUCING THE BARRIER THROUGH DESIGN</a:t>
            </a:r>
          </a:p>
        </p:txBody>
      </p:sp>
      <p:sp>
        <p:nvSpPr>
          <p:cNvPr id="3" name="Slide frame">
            <a:extLst>
              <a:ext uri="{C183D7F6-B498-43B3-948B-1728B52AA6E4}">
                <ns2:decorative xmlns:ns2="http://schemas.microsoft.com/office/drawing/2017/decorative" val="1"/>
              </a:ext>
            </a:extLst>
          </p:cNvPr>
          <p:cNvSpPr/>
          <p:nvPr/>
        </p:nvSpPr>
        <p:spPr>
          <a:xfrm>
            <a:off x="164592" y="164592"/>
            <a:ext cx="11859768" cy="6528816"/>
          </a:xfrm>
          <a:prstGeom prst="rect">
            <a:avLst/>
          </a:prstGeom>
          <a:noFill/>
          <a:ln w="57150">
            <a:solidFill>
              <a:srgbClr val="145DA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Possibilities box">
            <a:extLst>
              <a:ext uri="{C183D7F6-B498-43B3-948B-1728B52AA6E4}">
                <ns5:decorative xmlns:ns5="http://schemas.microsoft.com/office/drawing/2017/decorative" val="1"/>
              </a:ext>
            </a:extLst>
          </p:cNvPr>
          <p:cNvSpPr/>
          <p:nvPr/>
        </p:nvSpPr>
        <p:spPr>
          <a:xfrm>
            <a:off x="685800" y="1691640"/>
            <a:ext cx="10817352" cy="4297680"/>
          </a:xfrm>
          <a:prstGeom prst="rect">
            <a:avLst/>
          </a:prstGeom>
          <a:solidFill>
            <a:srgbClr val="FFFFFF"/>
          </a:solidFill>
          <a:ln w="50800">
            <a:solidFill>
              <a:srgbClr val="6094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ntent"/>
          <p:cNvSpPr txBox="1"/>
          <p:nvPr/>
        </p:nvSpPr>
        <p:spPr>
          <a:xfrm>
            <a:off x="960120" y="1911096"/>
            <a:ext cx="10268712" cy="3858768"/>
          </a:xfrm>
          <a:prstGeom prst="rect">
            <a:avLst/>
          </a:prstGeom>
          <a:noFill/>
        </p:spPr>
        <p:txBody>
          <a:bodyPr wrap="square">
            <a:spAutoFit/>
          </a:bodyPr>
          <a:lstStyle/>
          <a:p>
            <a:pPr marL="310896" indent="-310896">
              <a:spcAft>
                <a:spcPts val="700"/>
              </a:spcAft>
              <a:buChar char="•"/>
            </a:pPr>
            <a:r>
              <a:rPr sz="1600" b="0" lang="en-GB">
                <a:solidFill>
                  <a:srgbClr val="333333"/>
                </a:solidFill>
                <a:latin typeface="Atkinson Hyperlegible"/>
              </a:rPr>
              <a:t>Segment instruction into shorter units and find ways to build a deliberate pause into each segment, treating consolidation as structural rather than optional.</a:t>
            </a:r>
          </a:p>
          <a:p>
            <a:pPr marL="310896" indent="-310896">
              <a:spcAft>
                <a:spcPts val="700"/>
              </a:spcAft>
              <a:buChar char="•"/>
            </a:pPr>
            <a:r>
              <a:rPr sz="1600" b="0" lang="en-GB">
                <a:solidFill>
                  <a:srgbClr val="333333"/>
                </a:solidFill>
                <a:latin typeface="Atkinson Hyperlegible"/>
              </a:rPr>
              <a:t>Explore ways to offer multiple consolidation options during each pause, such as writing, talking to a partner, sketching, or sitting quietly, so that every learner can process in a way that works for them.</a:t>
            </a:r>
          </a:p>
          <a:p>
            <a:pPr marL="310896" indent="-310896">
              <a:spcAft>
                <a:spcPts val="700"/>
              </a:spcAft>
              <a:buChar char="•"/>
            </a:pPr>
            <a:r>
              <a:rPr sz="1600" b="0" lang="en-GB">
                <a:solidFill>
                  <a:srgbClr val="333333"/>
                </a:solidFill>
                <a:latin typeface="Atkinson Hyperlegible"/>
              </a:rPr>
              <a:t>Create a visual or physical signal that marks the pause point, such as a projected timer, a verbal cue, or a physical gesture, so every learner knows the pause is coming and can prepare to use it.</a:t>
            </a:r>
          </a:p>
          <a:p>
            <a:pPr marL="310896" indent="-310896">
              <a:spcAft>
                <a:spcPts val="700"/>
              </a:spcAft>
              <a:buChar char="•"/>
            </a:pPr>
            <a:r>
              <a:rPr sz="1600" b="0" lang="en-GB">
                <a:solidFill>
                  <a:srgbClr val="333333"/>
                </a:solidFill>
                <a:latin typeface="Atkinson Hyperlegible"/>
              </a:rPr>
              <a:t>Invite learners to use the pause in any language or form that works for them, making explicit that multilingual consolidation and non-verbal representation are valid and valued options in this design.</a:t>
            </a:r>
          </a:p>
          <a:p>
            <a:pPr marL="310896" indent="-310896">
              <a:spcAft>
                <a:spcPts val="700"/>
              </a:spcAft>
              <a:buChar char="•"/>
            </a:pPr>
            <a:r>
              <a:rPr sz="1600" b="0" lang="en-GB">
                <a:solidFill>
                  <a:srgbClr val="333333"/>
                </a:solidFill>
                <a:latin typeface="Atkinson Hyperlegible"/>
              </a:rPr>
              <a:t>Use each pause point as an opportunity to reconnect every learner to the meaning and purpose of the learning goal, offering a brief written or spoken prompt that names where the current content sits within the larger picture of what is being learned and why.</a:t>
            </a:r>
          </a:p>
        </p:txBody>
      </p:sp>
      <p:sp>
        <p:nvSpPr>
          <p:cNvPr id="5" name="Footer"/>
          <p:cNvSpPr txBox="1"/>
          <p:nvPr/>
        </p:nvSpPr>
        <p:spPr>
          <a:xfrm>
            <a:off x="685800" y="6199632"/>
            <a:ext cx="9966960" cy="329184"/>
          </a:xfrm>
          <a:prstGeom prst="rect">
            <a:avLst/>
          </a:prstGeom>
          <a:noFill/>
        </p:spPr>
        <p:txBody>
          <a:bodyPr wrap="square">
            <a:spAutoFit/>
          </a:bodyPr>
          <a:lstStyle/>
          <a:p>
            <a:pPr>
              <a:spcAft>
                <a:spcPts val="0"/>
              </a:spcAft>
            </a:pPr>
            <a:r>
              <a:rPr sz="1050" b="0" lang="en-GB">
                <a:solidFill>
                  <a:srgbClr val="4A4A4A"/>
                </a:solidFill>
                <a:latin typeface="Atkinson Hyperlegible"/>
              </a:rPr>
              <a:t>Beth Stark, Educator and Consultant · Inclusive Learning Systems · UDL · Accessibility · © Beth Stark · CC BY-NC 4.0 · bethstark.org</a:t>
            </a:r>
          </a:p>
        </p:txBody>
      </p:sp>
      <p:sp>
        <p:nvSpPr>
          <p:cNvPr id="6" name="Slide number"/>
          <p:cNvSpPr txBox="1"/>
          <p:nvPr/>
        </p:nvSpPr>
        <p:spPr>
          <a:xfrm>
            <a:off x="10698480" y="6199632"/>
            <a:ext cx="804672" cy="329184"/>
          </a:xfrm>
          <a:prstGeom prst="rect">
            <a:avLst/>
          </a:prstGeom>
          <a:noFill/>
        </p:spPr>
        <p:txBody>
          <a:bodyPr wrap="none">
            <a:spAutoFit/>
          </a:bodyPr>
          <a:lstStyle/>
          <a:p>
            <a:pPr algn="r">
              <a:spcAft>
                <a:spcPts val="0"/>
              </a:spcAft>
            </a:pPr>
            <a:r>
              <a:rPr sz="1200" b="1" lang="en-GB">
                <a:solidFill>
                  <a:srgbClr val="14324E"/>
                </a:solidFill>
                <a:latin typeface="Atkinson Hyperlegible"/>
              </a:rPr>
              <a:t>3</a:t>
            </a:r>
          </a:p>
        </p:txBody>
      </p:sp>
      <p:pic>
        <p:nvPicPr>
          <p:cNvPr id="4" name="Beth Stark logo" descr="Beth Stark logo"/>
          <p:cNvPicPr>
            <a:picLocks noChangeAspect="1"/>
          </p:cNvPicPr>
          <p:nvPr/>
        </p:nvPicPr>
        <p:blipFill>
          <a:blip r:embed="rId2"/>
          <a:stretch>
            <a:fillRect/>
          </a:stretch>
        </p:blipFill>
        <p:spPr>
          <a:xfrm>
            <a:off x="10625328" y="329184"/>
            <a:ext cx="1188720" cy="118872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737360" y="384048"/>
            <a:ext cx="8686800" cy="1097280"/>
          </a:xfrm>
        </p:spPr>
        <p:txBody>
          <a:bodyPr wrap="square" anchor="ctr"/>
          <a:lstStyle/>
          <a:p>
            <a:pPr algn="ctr"/>
            <a:r>
              <a:rPr sz="2400" b="1" lang="en-GB">
                <a:solidFill>
                  <a:srgbClr val="14324E"/>
                </a:solidFill>
                <a:latin typeface="Atkinson Hyperlegible"/>
              </a:rPr>
              <a:t>LEVERAGING THE UDL GUIDELINES AS A DESIGN SCAFFOLD FOR REDUCING LEARNING BARRIERS</a:t>
            </a:r>
          </a:p>
        </p:txBody>
      </p:sp>
      <p:sp>
        <p:nvSpPr>
          <p:cNvPr id="3" name="Slide frame">
            <a:extLst>
              <a:ext uri="{C183D7F6-B498-43B3-948B-1728B52AA6E4}">
                <ns2:decorative xmlns:ns2="http://schemas.microsoft.com/office/drawing/2017/decorative" val="1"/>
              </a:ext>
            </a:extLst>
          </p:cNvPr>
          <p:cNvSpPr/>
          <p:nvPr/>
        </p:nvSpPr>
        <p:spPr>
          <a:xfrm>
            <a:off x="164592" y="164592"/>
            <a:ext cx="11859768" cy="6528816"/>
          </a:xfrm>
          <a:prstGeom prst="rect">
            <a:avLst/>
          </a:prstGeom>
          <a:noFill/>
          <a:ln w="57150">
            <a:solidFill>
              <a:srgbClr val="145DA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7" name="Companion table"/>
          <p:cNvGraphicFramePr>
            <a:graphicFrameLocks noGrp="1"/>
          </p:cNvGraphicFramePr>
          <p:nvPr/>
        </p:nvGraphicFramePr>
        <p:xfrm>
          <a:off x="685800" y="1691640"/>
          <a:ext cx="10817352" cy="3886200"/>
        </p:xfrm>
        <a:graphic>
          <a:graphicData uri="http://schemas.openxmlformats.org/drawingml/2006/table">
            <a:tbl>
              <a:tblPr firstRow="1" bandRow="1">
                <a:tableStyleId>{5C22544A-7EE6-4342-B048-85BDC9FD1C3A}</a:tableStyleId>
              </a:tblPr>
              <a:tblGrid>
                <a:gridCol w="2331720"/>
                <a:gridCol w="3108960"/>
                <a:gridCol w="3017520"/>
                <a:gridCol w="2359152"/>
              </a:tblGrid>
              <a:tr h="566928">
                <a:tc>
                  <a:txBody>
                    <a:bodyPr/>
                    <a:lstStyle/>
                    <a:p>
                      <a:pPr>
                        <a:spcAft>
                          <a:spcPts val="0"/>
                        </a:spcAft>
                      </a:pPr>
                      <a:r>
                        <a:rPr sz="1800" b="1" lang="en-GB">
                          <a:solidFill>
                            <a:srgbClr val="14324E"/>
                          </a:solidFill>
                          <a:latin typeface="Atkinson Hyperlegible"/>
                        </a:rPr>
                        <a:t>Barrier Example</a:t>
                      </a:r>
                    </a:p>
                  </a:txBody>
                  <a:tcPr anchor="ctr">
                    <a:solidFill>
                      <a:srgbClr val="F4F6F9"/>
                    </a:solidFill>
                    <a:lnL w="12700" cmpd="sng">
                      <a:solidFill>
                        <a:srgbClr val="C9D3DE"/>
                      </a:solidFill>
                    </a:lnL>
                    <a:lnR w="12700" cmpd="sng">
                      <a:solidFill>
                        <a:srgbClr val="C9D3DE"/>
                      </a:solidFill>
                    </a:lnR>
                    <a:lnT w="50800" cmpd="sng">
                      <a:solidFill>
                        <a:srgbClr val="E9C13B"/>
                      </a:solidFill>
                    </a:lnT>
                    <a:lnB w="12700" cmpd="sng">
                      <a:solidFill>
                        <a:srgbClr val="C9D3DE"/>
                      </a:solidFill>
                    </a:lnB>
                  </a:tcPr>
                </a:tc>
                <a:tc>
                  <a:txBody>
                    <a:bodyPr/>
                    <a:lstStyle/>
                    <a:p>
                      <a:pPr>
                        <a:spcAft>
                          <a:spcPts val="0"/>
                        </a:spcAft>
                      </a:pPr>
                      <a:r>
                        <a:rPr sz="1800" b="1" lang="en-GB">
                          <a:solidFill>
                            <a:srgbClr val="333333"/>
                          </a:solidFill>
                          <a:latin typeface="Atkinson Hyperlegible"/>
                        </a:rPr>
                        <a:t>Engagement</a:t>
                      </a:r>
                    </a:p>
                  </a:txBody>
                  <a:tcPr anchor="ctr">
                    <a:solidFill>
                      <a:srgbClr val="E8F1E6"/>
                    </a:solidFill>
                    <a:lnL w="12700" cmpd="sng">
                      <a:solidFill>
                        <a:srgbClr val="C9D3DE"/>
                      </a:solidFill>
                    </a:lnL>
                    <a:lnR w="12700" cmpd="sng">
                      <a:solidFill>
                        <a:srgbClr val="C9D3DE"/>
                      </a:solidFill>
                    </a:lnR>
                    <a:lnT w="50800" cmpd="sng">
                      <a:solidFill>
                        <a:srgbClr val="29741D"/>
                      </a:solidFill>
                    </a:lnT>
                    <a:lnB w="12700" cmpd="sng">
                      <a:solidFill>
                        <a:srgbClr val="C9D3DE"/>
                      </a:solidFill>
                    </a:lnB>
                  </a:tcPr>
                </a:tc>
                <a:tc>
                  <a:txBody>
                    <a:bodyPr/>
                    <a:lstStyle/>
                    <a:p>
                      <a:pPr>
                        <a:spcAft>
                          <a:spcPts val="0"/>
                        </a:spcAft>
                      </a:pPr>
                      <a:r>
                        <a:rPr sz="1800" b="1" lang="en-GB">
                          <a:solidFill>
                            <a:srgbClr val="333333"/>
                          </a:solidFill>
                          <a:latin typeface="Atkinson Hyperlegible"/>
                        </a:rPr>
                        <a:t>Representation</a:t>
                      </a:r>
                    </a:p>
                  </a:txBody>
                  <a:tcPr anchor="ctr">
                    <a:solidFill>
                      <a:srgbClr val="EFEBF4"/>
                    </a:solidFill>
                    <a:lnL w="12700" cmpd="sng">
                      <a:solidFill>
                        <a:srgbClr val="C9D3DE"/>
                      </a:solidFill>
                    </a:lnL>
                    <a:lnR w="12700" cmpd="sng">
                      <a:solidFill>
                        <a:srgbClr val="C9D3DE"/>
                      </a:solidFill>
                    </a:lnR>
                    <a:lnT w="50800" cmpd="sng">
                      <a:solidFill>
                        <a:srgbClr val="705195"/>
                      </a:solidFill>
                    </a:lnT>
                    <a:lnB w="12700" cmpd="sng">
                      <a:solidFill>
                        <a:srgbClr val="C9D3DE"/>
                      </a:solidFill>
                    </a:lnB>
                  </a:tcPr>
                </a:tc>
                <a:tc>
                  <a:txBody>
                    <a:bodyPr/>
                    <a:lstStyle/>
                    <a:p>
                      <a:pPr>
                        <a:spcAft>
                          <a:spcPts val="0"/>
                        </a:spcAft>
                      </a:pPr>
                      <a:r>
                        <a:rPr sz="1800" b="1" lang="en-GB">
                          <a:solidFill>
                            <a:srgbClr val="333333"/>
                          </a:solidFill>
                          <a:latin typeface="Atkinson Hyperlegible"/>
                        </a:rPr>
                        <a:t>Action &amp; Expression</a:t>
                      </a:r>
                    </a:p>
                  </a:txBody>
                  <a:tcPr anchor="ctr">
                    <a:solidFill>
                      <a:srgbClr val="E4F2F9"/>
                    </a:solidFill>
                    <a:lnL w="12700" cmpd="sng">
                      <a:solidFill>
                        <a:srgbClr val="C9D3DE"/>
                      </a:solidFill>
                    </a:lnL>
                    <a:lnR w="12700" cmpd="sng">
                      <a:solidFill>
                        <a:srgbClr val="C9D3DE"/>
                      </a:solidFill>
                    </a:lnR>
                    <a:lnT w="50800" cmpd="sng">
                      <a:solidFill>
                        <a:srgbClr val="0A7FB3"/>
                      </a:solidFill>
                    </a:lnT>
                    <a:lnB w="12700" cmpd="sng">
                      <a:solidFill>
                        <a:srgbClr val="C9D3DE"/>
                      </a:solidFill>
                    </a:lnB>
                  </a:tcPr>
                </a:tc>
              </a:tr>
              <a:tr h="3319272">
                <a:tc>
                  <a:txBody>
                    <a:bodyPr wrap="square"/>
                    <a:lstStyle/>
                    <a:p>
                      <a:pPr>
                        <a:spcAft>
                          <a:spcPts val="600"/>
                        </a:spcAft>
                      </a:pPr>
                      <a:r>
                        <a:rPr sz="1600" b="1" lang="en-GB">
                          <a:solidFill>
                            <a:srgbClr val="14324E"/>
                          </a:solidFill>
                          <a:latin typeface="Atkinson Hyperlegible"/>
                        </a:rPr>
                        <a:t>Explanations that deliver information to learners in extended blocks without pauses (in class).</a:t>
                      </a:r>
                    </a:p>
                  </a:txBody>
                  <a:tcPr anchor="t">
                    <a:solidFill>
                      <a:srgbClr val="FFFBEA"/>
                    </a:solidFill>
                    <a:lnL w="12700" cmpd="sng">
                      <a:solidFill>
                        <a:srgbClr val="C9D3DE"/>
                      </a:solidFill>
                    </a:lnL>
                    <a:lnR w="12700" cmpd="sng">
                      <a:solidFill>
                        <a:srgbClr val="C9D3DE"/>
                      </a:solidFill>
                    </a:lnR>
                    <a:lnT w="12700" cmpd="sng">
                      <a:solidFill>
                        <a:srgbClr val="C9D3DE"/>
                      </a:solidFill>
                    </a:lnT>
                    <a:lnB w="12700" cmpd="sng">
                      <a:solidFill>
                        <a:srgbClr val="C9D3DE"/>
                      </a:solidFill>
                    </a:lnB>
                  </a:tcPr>
                </a:tc>
                <a:tc>
                  <a:txBody>
                    <a:bodyPr wrap="square"/>
                    <a:lstStyle/>
                    <a:p>
                      <a:pPr>
                        <a:spcAft>
                          <a:spcPts val="600"/>
                        </a:spcAft>
                      </a:pPr>
                      <a:r>
                        <a:rPr sz="1600" b="1" lang="en-GB">
                          <a:solidFill>
                            <a:srgbClr val="14324E"/>
                          </a:solidFill>
                          <a:latin typeface="Atkinson Hyperlegible"/>
                        </a:rPr>
                        <a:t>Design Options for Sustaining Effort &amp; Persistence (8)</a:t>
                      </a:r>
                    </a:p>
                    <a:p>
                      <a:pPr>
                        <a:spcAft>
                          <a:spcPts val="1200"/>
                        </a:spcAft>
                      </a:pPr>
                      <a:r>
                        <a:rPr sz="1600" b="0" lang="en-GB">
                          <a:solidFill>
                            <a:srgbClr val="333333"/>
                          </a:solidFill>
                          <a:latin typeface="Atkinson Hyperlegible"/>
                        </a:rPr>
                        <a:t>Clarify the meaning and purpose of goals (8.1)</a:t>
                      </a:r>
                    </a:p>
                    <a:p>
                      <a:pPr>
                        <a:spcAft>
                          <a:spcPts val="600"/>
                        </a:spcAft>
                      </a:pPr>
                      <a:r>
                        <a:rPr sz="1600" b="1" lang="en-GB">
                          <a:solidFill>
                            <a:srgbClr val="14324E"/>
                          </a:solidFill>
                          <a:latin typeface="Atkinson Hyperlegible"/>
                        </a:rPr>
                        <a:t>Design Options for Emotional Capacity (9)</a:t>
                      </a:r>
                    </a:p>
                    <a:p>
                      <a:pPr>
                        <a:spcAft>
                          <a:spcPts val="1200"/>
                        </a:spcAft>
                      </a:pPr>
                      <a:r>
                        <a:rPr sz="1600" b="0" lang="en-GB">
                          <a:solidFill>
                            <a:srgbClr val="333333"/>
                          </a:solidFill>
                          <a:latin typeface="Atkinson Hyperlegible"/>
                        </a:rPr>
                        <a:t>Promote individual and collective reflection (9.3)</a:t>
                      </a:r>
                    </a:p>
                  </a:txBody>
                  <a:tcPr anchor="t">
                    <a:solidFill>
                      <a:srgbClr val="FFFFFF"/>
                    </a:solidFill>
                    <a:lnL w="12700" cmpd="sng">
                      <a:solidFill>
                        <a:srgbClr val="C9D3DE"/>
                      </a:solidFill>
                    </a:lnL>
                    <a:lnR w="12700" cmpd="sng">
                      <a:solidFill>
                        <a:srgbClr val="C9D3DE"/>
                      </a:solidFill>
                    </a:lnR>
                    <a:lnT w="12700" cmpd="sng">
                      <a:solidFill>
                        <a:srgbClr val="C9D3DE"/>
                      </a:solidFill>
                    </a:lnT>
                    <a:lnB w="12700" cmpd="sng">
                      <a:solidFill>
                        <a:srgbClr val="C9D3DE"/>
                      </a:solidFill>
                    </a:lnB>
                  </a:tcPr>
                </a:tc>
                <a:tc>
                  <a:txBody>
                    <a:bodyPr wrap="square"/>
                    <a:lstStyle/>
                    <a:p>
                      <a:pPr>
                        <a:spcAft>
                          <a:spcPts val="600"/>
                        </a:spcAft>
                      </a:pPr>
                      <a:r>
                        <a:rPr sz="1600" b="1" lang="en-GB">
                          <a:solidFill>
                            <a:srgbClr val="14324E"/>
                          </a:solidFill>
                          <a:latin typeface="Atkinson Hyperlegible"/>
                        </a:rPr>
                        <a:t>Design Options for Language &amp; Symbols (2)</a:t>
                      </a:r>
                    </a:p>
                    <a:p>
                      <a:pPr>
                        <a:spcAft>
                          <a:spcPts val="1200"/>
                        </a:spcAft>
                      </a:pPr>
                      <a:r>
                        <a:rPr sz="1600" b="0" lang="en-GB">
                          <a:solidFill>
                            <a:srgbClr val="333333"/>
                          </a:solidFill>
                          <a:latin typeface="Atkinson Hyperlegible"/>
                        </a:rPr>
                        <a:t>Cultivate understanding and respect across languages and dialects (2.3)</a:t>
                      </a:r>
                    </a:p>
                    <a:p>
                      <a:pPr>
                        <a:spcAft>
                          <a:spcPts val="600"/>
                        </a:spcAft>
                      </a:pPr>
                      <a:r>
                        <a:rPr sz="1600" b="1" lang="en-GB">
                          <a:solidFill>
                            <a:srgbClr val="14324E"/>
                          </a:solidFill>
                          <a:latin typeface="Atkinson Hyperlegible"/>
                        </a:rPr>
                        <a:t>Design Options for Building Knowledge (3)</a:t>
                      </a:r>
                    </a:p>
                    <a:p>
                      <a:pPr>
                        <a:spcAft>
                          <a:spcPts val="1200"/>
                        </a:spcAft>
                      </a:pPr>
                      <a:r>
                        <a:rPr sz="1600" b="0" lang="en-GB">
                          <a:solidFill>
                            <a:srgbClr val="333333"/>
                          </a:solidFill>
                          <a:latin typeface="Atkinson Hyperlegible"/>
                        </a:rPr>
                        <a:t>Connect prior knowledge to new learning (3.1)</a:t>
                      </a:r>
                    </a:p>
                  </a:txBody>
                  <a:tcPr anchor="t">
                    <a:solidFill>
                      <a:srgbClr val="FFFFFF"/>
                    </a:solidFill>
                    <a:lnL w="12700" cmpd="sng">
                      <a:solidFill>
                        <a:srgbClr val="C9D3DE"/>
                      </a:solidFill>
                    </a:lnL>
                    <a:lnR w="12700" cmpd="sng">
                      <a:solidFill>
                        <a:srgbClr val="C9D3DE"/>
                      </a:solidFill>
                    </a:lnR>
                    <a:lnT w="12700" cmpd="sng">
                      <a:solidFill>
                        <a:srgbClr val="C9D3DE"/>
                      </a:solidFill>
                    </a:lnT>
                    <a:lnB w="12700" cmpd="sng">
                      <a:solidFill>
                        <a:srgbClr val="C9D3DE"/>
                      </a:solidFill>
                    </a:lnB>
                  </a:tcPr>
                </a:tc>
                <a:tc>
                  <a:txBody>
                    <a:bodyPr wrap="square"/>
                    <a:lstStyle/>
                    <a:p>
                      <a:pPr>
                        <a:spcAft>
                          <a:spcPts val="600"/>
                        </a:spcAft>
                      </a:pPr>
                      <a:r>
                        <a:rPr sz="1600" b="1" lang="en-GB">
                          <a:solidFill>
                            <a:srgbClr val="14324E"/>
                          </a:solidFill>
                          <a:latin typeface="Atkinson Hyperlegible"/>
                        </a:rPr>
                        <a:t>Design Options for Expression &amp; Communication (5)</a:t>
                      </a:r>
                    </a:p>
                    <a:p>
                      <a:pPr>
                        <a:spcAft>
                          <a:spcPts val="1200"/>
                        </a:spcAft>
                      </a:pPr>
                      <a:r>
                        <a:rPr sz="1600" b="0" lang="en-GB">
                          <a:solidFill>
                            <a:srgbClr val="333333"/>
                          </a:solidFill>
                          <a:latin typeface="Atkinson Hyperlegible"/>
                        </a:rPr>
                        <a:t>Use multiple media for communication (5.1)</a:t>
                      </a:r>
                    </a:p>
                  </a:txBody>
                  <a:tcPr anchor="t">
                    <a:solidFill>
                      <a:srgbClr val="FFFFFF"/>
                    </a:solidFill>
                    <a:lnL w="12700" cmpd="sng">
                      <a:solidFill>
                        <a:srgbClr val="C9D3DE"/>
                      </a:solidFill>
                    </a:lnL>
                    <a:lnR w="12700" cmpd="sng">
                      <a:solidFill>
                        <a:srgbClr val="C9D3DE"/>
                      </a:solidFill>
                    </a:lnR>
                    <a:lnT w="12700" cmpd="sng">
                      <a:solidFill>
                        <a:srgbClr val="C9D3DE"/>
                      </a:solidFill>
                    </a:lnT>
                    <a:lnB w="12700" cmpd="sng">
                      <a:solidFill>
                        <a:srgbClr val="C9D3DE"/>
                      </a:solidFill>
                    </a:lnB>
                  </a:tcPr>
                </a:tc>
              </a:tr>
            </a:tbl>
          </a:graphicData>
        </a:graphic>
      </p:graphicFrame>
      <p:sp>
        <p:nvSpPr>
          <p:cNvPr id="8" name="Where to read more"/>
          <p:cNvSpPr txBox="1"/>
          <p:nvPr/>
        </p:nvSpPr>
        <p:spPr>
          <a:xfrm>
            <a:off x="685800" y="5669280"/>
            <a:ext cx="10817352" cy="365760"/>
          </a:xfrm>
          <a:prstGeom prst="rect">
            <a:avLst/>
          </a:prstGeom>
          <a:noFill/>
        </p:spPr>
        <p:txBody>
          <a:bodyPr wrap="none">
            <a:spAutoFit/>
          </a:bodyPr>
          <a:lstStyle/>
          <a:p>
            <a:pPr>
              <a:spcAft>
                <a:spcPts val="0"/>
              </a:spcAft>
            </a:pPr>
            <a:r>
              <a:rPr sz="1500" b="0" lang="en-GB">
                <a:solidFill>
                  <a:srgbClr val="4A4A4A"/>
                </a:solidFill>
                <a:latin typeface="Atkinson Hyperlegible"/>
              </a:rPr>
              <a:t>Read each consideration at udlguidelines.cast.org</a:t>
            </a:r>
          </a:p>
        </p:txBody>
      </p:sp>
      <p:sp>
        <p:nvSpPr>
          <p:cNvPr id="5" name="Footer"/>
          <p:cNvSpPr txBox="1"/>
          <p:nvPr/>
        </p:nvSpPr>
        <p:spPr>
          <a:xfrm>
            <a:off x="685800" y="6199632"/>
            <a:ext cx="9966960" cy="329184"/>
          </a:xfrm>
          <a:prstGeom prst="rect">
            <a:avLst/>
          </a:prstGeom>
          <a:noFill/>
        </p:spPr>
        <p:txBody>
          <a:bodyPr wrap="square">
            <a:spAutoFit/>
          </a:bodyPr>
          <a:lstStyle/>
          <a:p>
            <a:pPr>
              <a:spcAft>
                <a:spcPts val="0"/>
              </a:spcAft>
            </a:pPr>
            <a:r>
              <a:rPr sz="1050" b="0" lang="en-GB">
                <a:solidFill>
                  <a:srgbClr val="4A4A4A"/>
                </a:solidFill>
                <a:latin typeface="Atkinson Hyperlegible"/>
              </a:rPr>
              <a:t>Beth Stark, Educator and Consultant · Inclusive Learning Systems · UDL · Accessibility · © Beth Stark · CC BY-NC 4.0 · bethstark.org</a:t>
            </a:r>
          </a:p>
        </p:txBody>
      </p:sp>
      <p:sp>
        <p:nvSpPr>
          <p:cNvPr id="6" name="Slide number"/>
          <p:cNvSpPr txBox="1"/>
          <p:nvPr/>
        </p:nvSpPr>
        <p:spPr>
          <a:xfrm>
            <a:off x="10698480" y="6199632"/>
            <a:ext cx="804672" cy="329184"/>
          </a:xfrm>
          <a:prstGeom prst="rect">
            <a:avLst/>
          </a:prstGeom>
          <a:noFill/>
        </p:spPr>
        <p:txBody>
          <a:bodyPr wrap="none">
            <a:spAutoFit/>
          </a:bodyPr>
          <a:lstStyle/>
          <a:p>
            <a:pPr algn="r">
              <a:spcAft>
                <a:spcPts val="0"/>
              </a:spcAft>
            </a:pPr>
            <a:r>
              <a:rPr sz="1200" b="1" lang="en-GB">
                <a:solidFill>
                  <a:srgbClr val="14324E"/>
                </a:solidFill>
                <a:latin typeface="Atkinson Hyperlegible"/>
              </a:rPr>
              <a:t>4</a:t>
            </a:r>
          </a:p>
        </p:txBody>
      </p:sp>
      <p:pic>
        <p:nvPicPr>
          <p:cNvPr id="4" name="Beth Stark logo" descr="Beth Stark logo"/>
          <p:cNvPicPr>
            <a:picLocks noChangeAspect="1"/>
          </p:cNvPicPr>
          <p:nvPr/>
        </p:nvPicPr>
        <p:blipFill>
          <a:blip r:embed="rId2"/>
          <a:stretch>
            <a:fillRect/>
          </a:stretch>
        </p:blipFill>
        <p:spPr>
          <a:xfrm>
            <a:off x="10625328" y="329184"/>
            <a:ext cx="1188720" cy="118872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737360" y="384048"/>
            <a:ext cx="8686800" cy="1097280"/>
          </a:xfrm>
        </p:spPr>
        <p:txBody>
          <a:bodyPr wrap="square" anchor="ctr"/>
          <a:lstStyle/>
          <a:p>
            <a:pPr algn="ctr"/>
            <a:r>
              <a:rPr sz="2600" b="1" lang="en-GB">
                <a:solidFill>
                  <a:srgbClr val="14324E"/>
                </a:solidFill>
                <a:latin typeface="Atkinson Hyperlegible"/>
              </a:rPr>
              <a:t>WHAT WE’RE REALLY TALKING ABOUT WHEN WE’RE TALKING ABOUT UDL</a:t>
            </a:r>
          </a:p>
        </p:txBody>
      </p:sp>
      <p:sp>
        <p:nvSpPr>
          <p:cNvPr id="3" name="Slide frame">
            <a:extLst>
              <a:ext uri="{C183D7F6-B498-43B3-948B-1728B52AA6E4}">
                <ns2:decorative xmlns:ns2="http://schemas.microsoft.com/office/drawing/2017/decorative" val="1"/>
              </a:ext>
            </a:extLst>
          </p:cNvPr>
          <p:cNvSpPr/>
          <p:nvPr/>
        </p:nvSpPr>
        <p:spPr>
          <a:xfrm>
            <a:off x="164592" y="164592"/>
            <a:ext cx="11859768" cy="6528816"/>
          </a:xfrm>
          <a:prstGeom prst="rect">
            <a:avLst/>
          </a:prstGeom>
          <a:noFill/>
          <a:ln w="57150">
            <a:solidFill>
              <a:srgbClr val="145DA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What we're really talking about" descr="What we’re really talking about when we’re talking about Universal Design for Learning: creating the conditions for belonging; believing in, and empowering, every learner; embracing variability; understanding that barriers exist in the design of learning experiences and the environment, not the learner; and engaging in the iterative design process."/>
          <p:cNvPicPr>
            <a:picLocks noChangeAspect="1"/>
          </p:cNvPicPr>
          <p:nvPr/>
        </p:nvPicPr>
        <p:blipFill>
          <a:blip r:embed="rId3"/>
          <a:stretch>
            <a:fillRect/>
          </a:stretch>
        </p:blipFill>
        <p:spPr>
          <a:xfrm>
            <a:off x="2331720" y="1691640"/>
            <a:ext cx="7525512" cy="4233672"/>
          </a:xfrm>
          <a:prstGeom prst="rect">
            <a:avLst/>
          </a:prstGeom>
        </p:spPr>
      </p:pic>
      <p:sp>
        <p:nvSpPr>
          <p:cNvPr id="5" name="Footer"/>
          <p:cNvSpPr txBox="1"/>
          <p:nvPr/>
        </p:nvSpPr>
        <p:spPr>
          <a:xfrm>
            <a:off x="685800" y="6199632"/>
            <a:ext cx="9966960" cy="329184"/>
          </a:xfrm>
          <a:prstGeom prst="rect">
            <a:avLst/>
          </a:prstGeom>
          <a:noFill/>
        </p:spPr>
        <p:txBody>
          <a:bodyPr wrap="square">
            <a:spAutoFit/>
          </a:bodyPr>
          <a:lstStyle/>
          <a:p>
            <a:pPr>
              <a:spcAft>
                <a:spcPts val="0"/>
              </a:spcAft>
            </a:pPr>
            <a:r>
              <a:rPr sz="1050" b="0" lang="en-GB">
                <a:solidFill>
                  <a:srgbClr val="4A4A4A"/>
                </a:solidFill>
                <a:latin typeface="Atkinson Hyperlegible"/>
              </a:rPr>
              <a:t>Beth Stark, Educator and Consultant · Inclusive Learning Systems · UDL · Accessibility · © Beth Stark · CC BY-NC 4.0 · bethstark.org</a:t>
            </a:r>
          </a:p>
        </p:txBody>
      </p:sp>
      <p:sp>
        <p:nvSpPr>
          <p:cNvPr id="6" name="Slide number"/>
          <p:cNvSpPr txBox="1"/>
          <p:nvPr/>
        </p:nvSpPr>
        <p:spPr>
          <a:xfrm>
            <a:off x="10698480" y="6199632"/>
            <a:ext cx="804672" cy="329184"/>
          </a:xfrm>
          <a:prstGeom prst="rect">
            <a:avLst/>
          </a:prstGeom>
          <a:noFill/>
        </p:spPr>
        <p:txBody>
          <a:bodyPr wrap="none">
            <a:spAutoFit/>
          </a:bodyPr>
          <a:lstStyle/>
          <a:p>
            <a:pPr algn="r">
              <a:spcAft>
                <a:spcPts val="0"/>
              </a:spcAft>
            </a:pPr>
            <a:r>
              <a:rPr sz="1200" b="1" lang="en-GB">
                <a:solidFill>
                  <a:srgbClr val="14324E"/>
                </a:solidFill>
                <a:latin typeface="Atkinson Hyperlegible"/>
              </a:rPr>
              <a:t>5</a:t>
            </a:r>
          </a:p>
        </p:txBody>
      </p:sp>
      <p:pic>
        <p:nvPicPr>
          <p:cNvPr id="4" name="Beth Stark logo" descr="Beth Stark logo"/>
          <p:cNvPicPr>
            <a:picLocks noChangeAspect="1"/>
          </p:cNvPicPr>
          <p:nvPr/>
        </p:nvPicPr>
        <p:blipFill>
          <a:blip r:embed="rId2"/>
          <a:stretch>
            <a:fillRect/>
          </a:stretch>
        </p:blipFill>
        <p:spPr>
          <a:xfrm>
            <a:off x="10625328" y="329184"/>
            <a:ext cx="1188720" cy="11887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Barrier Is in the Design: Ready-to-Use Slides</dc:title>
  <dc:subject>Universal Design for Learning professional learning</dc:subject>
  <dc:creator>Beth Stark</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en-GB</dc:language>
</cp:coreProperties>
</file>